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4" r:id="rId3"/>
    <p:sldId id="257" r:id="rId4"/>
    <p:sldId id="273" r:id="rId5"/>
    <p:sldId id="275" r:id="rId6"/>
    <p:sldId id="258" r:id="rId7"/>
    <p:sldId id="259" r:id="rId8"/>
    <p:sldId id="260" r:id="rId9"/>
    <p:sldId id="261" r:id="rId10"/>
    <p:sldId id="262" r:id="rId11"/>
    <p:sldId id="263" r:id="rId12"/>
    <p:sldId id="264" r:id="rId13"/>
    <p:sldId id="265" r:id="rId14"/>
    <p:sldId id="277" r:id="rId15"/>
    <p:sldId id="276" r:id="rId16"/>
    <p:sldId id="266" r:id="rId17"/>
    <p:sldId id="267" r:id="rId18"/>
    <p:sldId id="268" r:id="rId19"/>
    <p:sldId id="269" r:id="rId20"/>
    <p:sldId id="270" r:id="rId21"/>
    <p:sldId id="27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nl-NL" smtClean="0"/>
              <a:t>Klik om de stijl te bewerken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5/23/2018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1B80C674-7DFC-42FE-B9CD-82963CDB1557}" type="datetimeFigureOut">
              <a:rPr lang="en-US" dirty="0"/>
              <a:t>5/23/2018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2076456F-F47D-4F25-8053-2A695DA0CA7D}" type="datetimeFigureOut">
              <a:rPr lang="en-US" dirty="0"/>
              <a:t>5/23/2018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nl-NL" smtClean="0"/>
              <a:t>Klik om de stijl te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5D6C7379-69CC-4837-9905-BEBA22830C8A}" type="datetimeFigureOut">
              <a:rPr lang="en-US" dirty="0"/>
              <a:t>5/23/2018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nl-NL" smtClean="0"/>
              <a:t>Klik om de stijl te bewerken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9EB8B7E-8AEE-4F10-BFEE-C999AD004D36}" type="datetimeFigureOut">
              <a:rPr lang="en-US" dirty="0"/>
              <a:t>5/23/2018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nl-NL" smtClean="0"/>
              <a:t>Klik om de stijl te bewerken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nl-NL" smtClean="0"/>
              <a:t>Klik om de modelstijlen te bewerken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nl-NL" smtClean="0"/>
              <a:t>Klik om de modelstijlen te bewerken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3" name="Date Placeholder 2"/>
          <p:cNvSpPr>
            <a:spLocks noGrp="1"/>
          </p:cNvSpPr>
          <p:nvPr>
            <p:ph type="dt" sz="half" idx="10"/>
          </p:nvPr>
        </p:nvSpPr>
        <p:spPr/>
        <p:txBody>
          <a:bodyPr/>
          <a:lstStyle/>
          <a:p>
            <a:fld id="{8668F3F9-58BC-440B-B37B-805B9055EF92}" type="datetimeFigureOut">
              <a:rPr lang="en-US" dirty="0"/>
              <a:t>5/23/2018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nl-NL" smtClean="0"/>
              <a:t>Klik om de stijl te bewerken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3" name="Date Placeholder 2"/>
          <p:cNvSpPr>
            <a:spLocks noGrp="1"/>
          </p:cNvSpPr>
          <p:nvPr>
            <p:ph type="dt" sz="half" idx="10"/>
          </p:nvPr>
        </p:nvSpPr>
        <p:spPr/>
        <p:txBody>
          <a:bodyPr/>
          <a:lstStyle/>
          <a:p>
            <a:fld id="{0D5A53AF-48EA-489D-8260-9DCAB666386A}" type="datetimeFigureOut">
              <a:rPr lang="en-US" dirty="0"/>
              <a:t>5/23/2018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5/23/2018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5/23/2018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5/23/2018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nl-NL" smtClean="0"/>
              <a:t>Klik om de stijl te bewerken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5/23/2018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5/23/2018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120000" y="2505075"/>
            <a:ext cx="5025216"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nl-NL" smtClean="0"/>
              <a:t>Klik om de modelstijlen te bewerken</a:t>
            </a:r>
          </a:p>
        </p:txBody>
      </p:sp>
      <p:sp>
        <p:nvSpPr>
          <p:cNvPr id="6" name="Content Placeholder 5"/>
          <p:cNvSpPr>
            <a:spLocks noGrp="1"/>
          </p:cNvSpPr>
          <p:nvPr>
            <p:ph sz="quarter" idx="4"/>
          </p:nvPr>
        </p:nvSpPr>
        <p:spPr>
          <a:xfrm>
            <a:off x="6319840" y="2505075"/>
            <a:ext cx="503554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5/23/2018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5/23/2018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5/23/2018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F7D1BD23-6E54-4D9D-AD88-A2813C73CC25}" type="datetimeFigureOut">
              <a:rPr lang="en-US" dirty="0"/>
              <a:t>5/23/2018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1471A834-4F3C-4AF9-9C74-05EC35A0F292}" type="datetimeFigureOut">
              <a:rPr lang="en-US" dirty="0"/>
              <a:t>5/23/2018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5/23/2018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h75EvT5ad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sz="7200" dirty="0" smtClean="0"/>
              <a:t>Argumenten en drogredenen</a:t>
            </a:r>
            <a:endParaRPr lang="nl-NL" sz="7200"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647553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 Oorzakelijk argument</a:t>
            </a:r>
            <a:endParaRPr lang="nl-NL" dirty="0"/>
          </a:p>
        </p:txBody>
      </p:sp>
      <p:sp>
        <p:nvSpPr>
          <p:cNvPr id="3" name="Tijdelijke aanduiding voor inhoud 2"/>
          <p:cNvSpPr>
            <a:spLocks noGrp="1"/>
          </p:cNvSpPr>
          <p:nvPr>
            <p:ph idx="1"/>
          </p:nvPr>
        </p:nvSpPr>
        <p:spPr/>
        <p:txBody>
          <a:bodyPr/>
          <a:lstStyle/>
          <a:p>
            <a:r>
              <a:rPr lang="nl-NL" dirty="0" smtClean="0"/>
              <a:t>Op basis van een oorzaak</a:t>
            </a:r>
          </a:p>
          <a:p>
            <a:r>
              <a:rPr lang="nl-NL" dirty="0" smtClean="0"/>
              <a:t>Je hebt er zelf geen invloed op (overmacht)</a:t>
            </a:r>
          </a:p>
          <a:p>
            <a:r>
              <a:rPr lang="nl-NL" dirty="0" smtClean="0"/>
              <a:t>Sterke overtuigingskracht</a:t>
            </a:r>
          </a:p>
          <a:p>
            <a:endParaRPr lang="nl-NL" dirty="0"/>
          </a:p>
          <a:p>
            <a:r>
              <a:rPr lang="nl-NL" dirty="0" smtClean="0"/>
              <a:t>Voorbeeld: door de toename van vluchtelingen in Griekenland zullen het komende jaar weinig toeristen die kant op gaan</a:t>
            </a:r>
            <a:endParaRPr lang="nl-NL" dirty="0"/>
          </a:p>
        </p:txBody>
      </p:sp>
    </p:spTree>
    <p:extLst>
      <p:ext uri="{BB962C8B-B14F-4D97-AF65-F5344CB8AC3E}">
        <p14:creationId xmlns:p14="http://schemas.microsoft.com/office/powerpoint/2010/main" val="1946580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5. Autoriteitsargument</a:t>
            </a:r>
            <a:endParaRPr lang="nl-NL" dirty="0"/>
          </a:p>
        </p:txBody>
      </p:sp>
      <p:sp>
        <p:nvSpPr>
          <p:cNvPr id="3" name="Tijdelijke aanduiding voor inhoud 2"/>
          <p:cNvSpPr>
            <a:spLocks noGrp="1"/>
          </p:cNvSpPr>
          <p:nvPr>
            <p:ph idx="1"/>
          </p:nvPr>
        </p:nvSpPr>
        <p:spPr/>
        <p:txBody>
          <a:bodyPr/>
          <a:lstStyle/>
          <a:p>
            <a:r>
              <a:rPr lang="nl-NL" dirty="0" smtClean="0"/>
              <a:t>Op basis van autoriteit, specialisme</a:t>
            </a:r>
          </a:p>
          <a:p>
            <a:r>
              <a:rPr lang="nl-NL" dirty="0" smtClean="0"/>
              <a:t>Legt gewicht in de schaal</a:t>
            </a:r>
          </a:p>
          <a:p>
            <a:endParaRPr lang="nl-NL" dirty="0"/>
          </a:p>
          <a:p>
            <a:r>
              <a:rPr lang="nl-NL" dirty="0" smtClean="0"/>
              <a:t>Voorbeeld: dit artikel over windenergie moet wel waar zijn, aangezien het geschreven is door een geleerde die er jarenlang onderzoek naar heeft gedaan</a:t>
            </a:r>
            <a:endParaRPr lang="nl-NL" dirty="0"/>
          </a:p>
        </p:txBody>
      </p:sp>
    </p:spTree>
    <p:extLst>
      <p:ext uri="{BB962C8B-B14F-4D97-AF65-F5344CB8AC3E}">
        <p14:creationId xmlns:p14="http://schemas.microsoft.com/office/powerpoint/2010/main" val="1904438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6. Afwegingsargument</a:t>
            </a:r>
            <a:endParaRPr lang="nl-NL" dirty="0"/>
          </a:p>
        </p:txBody>
      </p:sp>
      <p:sp>
        <p:nvSpPr>
          <p:cNvPr id="3" name="Tijdelijke aanduiding voor inhoud 2"/>
          <p:cNvSpPr>
            <a:spLocks noGrp="1"/>
          </p:cNvSpPr>
          <p:nvPr>
            <p:ph idx="1"/>
          </p:nvPr>
        </p:nvSpPr>
        <p:spPr/>
        <p:txBody>
          <a:bodyPr/>
          <a:lstStyle/>
          <a:p>
            <a:r>
              <a:rPr lang="nl-NL" dirty="0" smtClean="0"/>
              <a:t>Op grond van voor- en nadelen</a:t>
            </a:r>
          </a:p>
          <a:p>
            <a:r>
              <a:rPr lang="nl-NL" dirty="0" smtClean="0"/>
              <a:t>Eerst nadelen benoemen en die vervolgens afzwakken</a:t>
            </a:r>
          </a:p>
          <a:p>
            <a:endParaRPr lang="nl-NL" dirty="0"/>
          </a:p>
          <a:p>
            <a:r>
              <a:rPr lang="nl-NL" dirty="0" smtClean="0"/>
              <a:t>Voorbeeld: het grote voordeel van een oud huis is natuurlijk de sfeer. Je bent echter wel meer tijd kwijt aan onderhoud, maar ook een nieuw huis moet op zijn tijd geverfd worden.</a:t>
            </a:r>
            <a:endParaRPr lang="nl-NL" dirty="0"/>
          </a:p>
        </p:txBody>
      </p:sp>
    </p:spTree>
    <p:extLst>
      <p:ext uri="{BB962C8B-B14F-4D97-AF65-F5344CB8AC3E}">
        <p14:creationId xmlns:p14="http://schemas.microsoft.com/office/powerpoint/2010/main" val="69663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7. Emotioneel argument</a:t>
            </a:r>
            <a:endParaRPr lang="nl-NL" dirty="0"/>
          </a:p>
        </p:txBody>
      </p:sp>
      <p:sp>
        <p:nvSpPr>
          <p:cNvPr id="3" name="Tijdelijke aanduiding voor inhoud 2"/>
          <p:cNvSpPr>
            <a:spLocks noGrp="1"/>
          </p:cNvSpPr>
          <p:nvPr>
            <p:ph idx="1"/>
          </p:nvPr>
        </p:nvSpPr>
        <p:spPr/>
        <p:txBody>
          <a:bodyPr/>
          <a:lstStyle/>
          <a:p>
            <a:r>
              <a:rPr lang="nl-NL" dirty="0" smtClean="0"/>
              <a:t>Emoties</a:t>
            </a:r>
          </a:p>
          <a:p>
            <a:r>
              <a:rPr lang="nl-NL" dirty="0" smtClean="0"/>
              <a:t>Gevoelens van toehoorders of lezers</a:t>
            </a:r>
          </a:p>
          <a:p>
            <a:r>
              <a:rPr lang="nl-NL" dirty="0" smtClean="0"/>
              <a:t>Wekt medelijden of verontwaardiging</a:t>
            </a:r>
          </a:p>
          <a:p>
            <a:endParaRPr lang="nl-NL" dirty="0"/>
          </a:p>
          <a:p>
            <a:r>
              <a:rPr lang="nl-NL" dirty="0" smtClean="0"/>
              <a:t>Voorbeeld: we mogen hem in deze slechte tijden zeker niet in de steek laten</a:t>
            </a:r>
            <a:endParaRPr lang="nl-NL" dirty="0"/>
          </a:p>
        </p:txBody>
      </p:sp>
    </p:spTree>
    <p:extLst>
      <p:ext uri="{BB962C8B-B14F-4D97-AF65-F5344CB8AC3E}">
        <p14:creationId xmlns:p14="http://schemas.microsoft.com/office/powerpoint/2010/main" val="301899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Welke argumenten ga ik gebruiken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Als technicus zal je voornamelijk gebruik maken van feitelijke en verstandelijke argumenten. Tijdens de lessen en oefeningen maken we hier vaak gebruik van.</a:t>
            </a:r>
            <a:endParaRPr lang="nl-NL" dirty="0"/>
          </a:p>
        </p:txBody>
      </p:sp>
    </p:spTree>
    <p:extLst>
      <p:ext uri="{BB962C8B-B14F-4D97-AF65-F5344CB8AC3E}">
        <p14:creationId xmlns:p14="http://schemas.microsoft.com/office/powerpoint/2010/main" val="3738126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Drogredenen</a:t>
            </a:r>
            <a:endParaRPr lang="nl-NL" dirty="0"/>
          </a:p>
        </p:txBody>
      </p:sp>
      <p:sp>
        <p:nvSpPr>
          <p:cNvPr id="3" name="Tijdelijke aanduiding voor inhoud 2"/>
          <p:cNvSpPr>
            <a:spLocks noGrp="1"/>
          </p:cNvSpPr>
          <p:nvPr>
            <p:ph idx="1"/>
          </p:nvPr>
        </p:nvSpPr>
        <p:spPr/>
        <p:txBody>
          <a:bodyPr/>
          <a:lstStyle/>
          <a:p>
            <a:r>
              <a:rPr lang="nl-NL" dirty="0"/>
              <a:t>Oneerlijk of bedrieglijk argument. Soms worden onware argumenten ook als drogredenen beschouwd</a:t>
            </a:r>
            <a:r>
              <a:rPr lang="nl-NL" dirty="0" smtClean="0"/>
              <a:t>.</a:t>
            </a:r>
          </a:p>
          <a:p>
            <a:r>
              <a:rPr lang="nl-NL" dirty="0" smtClean="0"/>
              <a:t>Een ander woord voor drogreden is ondeugdelijk argument</a:t>
            </a:r>
          </a:p>
          <a:p>
            <a:r>
              <a:rPr lang="nl-NL" dirty="0" smtClean="0"/>
              <a:t>We kennen verschillende drogredenen. Welke dat zijn, lees je op de volgende dia’s.</a:t>
            </a:r>
            <a:endParaRPr lang="nl-NL" dirty="0"/>
          </a:p>
        </p:txBody>
      </p:sp>
    </p:spTree>
    <p:extLst>
      <p:ext uri="{BB962C8B-B14F-4D97-AF65-F5344CB8AC3E}">
        <p14:creationId xmlns:p14="http://schemas.microsoft.com/office/powerpoint/2010/main" val="144548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2827" y="356887"/>
            <a:ext cx="10515600" cy="1325563"/>
          </a:xfrm>
        </p:spPr>
        <p:txBody>
          <a:bodyPr>
            <a:normAutofit fontScale="90000"/>
          </a:bodyPr>
          <a:lstStyle/>
          <a:p>
            <a:r>
              <a:rPr lang="nl-NL" dirty="0" smtClean="0"/>
              <a:t>Vijf </a:t>
            </a:r>
            <a:r>
              <a:rPr lang="nl-NL" dirty="0" smtClean="0"/>
              <a:t>drogredenen (</a:t>
            </a:r>
            <a:r>
              <a:rPr lang="nl-NL" dirty="0" smtClean="0"/>
              <a:t>ondeugdelijke argumenten)</a:t>
            </a:r>
            <a:endParaRPr lang="nl-NL" dirty="0"/>
          </a:p>
        </p:txBody>
      </p:sp>
      <p:sp>
        <p:nvSpPr>
          <p:cNvPr id="3" name="Tijdelijke aanduiding voor inhoud 2"/>
          <p:cNvSpPr>
            <a:spLocks noGrp="1"/>
          </p:cNvSpPr>
          <p:nvPr>
            <p:ph idx="1"/>
          </p:nvPr>
        </p:nvSpPr>
        <p:spPr/>
        <p:txBody>
          <a:bodyPr/>
          <a:lstStyle/>
          <a:p>
            <a:r>
              <a:rPr lang="nl-NL" dirty="0" smtClean="0"/>
              <a:t>1. Argument op grond van vanzelfsprekendheid</a:t>
            </a:r>
          </a:p>
          <a:p>
            <a:r>
              <a:rPr lang="nl-NL" dirty="0" smtClean="0"/>
              <a:t>2. Cirkelredenering</a:t>
            </a:r>
          </a:p>
          <a:p>
            <a:r>
              <a:rPr lang="nl-NL" dirty="0" smtClean="0"/>
              <a:t>3. Persoonlijk of hatelijk worden</a:t>
            </a:r>
          </a:p>
          <a:p>
            <a:r>
              <a:rPr lang="nl-NL" dirty="0" smtClean="0"/>
              <a:t>4. Generaliseren</a:t>
            </a:r>
          </a:p>
          <a:p>
            <a:r>
              <a:rPr lang="nl-NL" dirty="0" smtClean="0"/>
              <a:t>5. Vals dilemma</a:t>
            </a:r>
          </a:p>
          <a:p>
            <a:endParaRPr lang="nl-NL" dirty="0" smtClean="0"/>
          </a:p>
          <a:p>
            <a:endParaRPr lang="nl-NL" dirty="0"/>
          </a:p>
        </p:txBody>
      </p:sp>
    </p:spTree>
    <p:extLst>
      <p:ext uri="{BB962C8B-B14F-4D97-AF65-F5344CB8AC3E}">
        <p14:creationId xmlns:p14="http://schemas.microsoft.com/office/powerpoint/2010/main" val="2394955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Vanzelfsprekendheid</a:t>
            </a:r>
            <a:endParaRPr lang="nl-NL" dirty="0"/>
          </a:p>
        </p:txBody>
      </p:sp>
      <p:sp>
        <p:nvSpPr>
          <p:cNvPr id="3" name="Tijdelijke aanduiding voor inhoud 2"/>
          <p:cNvSpPr>
            <a:spLocks noGrp="1"/>
          </p:cNvSpPr>
          <p:nvPr>
            <p:ph idx="1"/>
          </p:nvPr>
        </p:nvSpPr>
        <p:spPr/>
        <p:txBody>
          <a:bodyPr/>
          <a:lstStyle/>
          <a:p>
            <a:r>
              <a:rPr lang="nl-NL" dirty="0" smtClean="0"/>
              <a:t>Iedereen vindt het</a:t>
            </a:r>
          </a:p>
          <a:p>
            <a:r>
              <a:rPr lang="nl-NL" dirty="0" smtClean="0"/>
              <a:t>Het is toch zo?</a:t>
            </a:r>
          </a:p>
          <a:p>
            <a:r>
              <a:rPr lang="nl-NL" dirty="0" smtClean="0"/>
              <a:t>Algemeen bekend</a:t>
            </a:r>
          </a:p>
          <a:p>
            <a:endParaRPr lang="nl-NL" dirty="0"/>
          </a:p>
          <a:p>
            <a:r>
              <a:rPr lang="nl-NL" dirty="0" smtClean="0"/>
              <a:t>Voorbeeld: het is niet meer dan normaal dat Jan de voorzitter gaat opvolgen</a:t>
            </a:r>
            <a:endParaRPr lang="nl-NL" dirty="0"/>
          </a:p>
        </p:txBody>
      </p:sp>
    </p:spTree>
    <p:extLst>
      <p:ext uri="{BB962C8B-B14F-4D97-AF65-F5344CB8AC3E}">
        <p14:creationId xmlns:p14="http://schemas.microsoft.com/office/powerpoint/2010/main" val="3223733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Cirkelredenering</a:t>
            </a:r>
            <a:endParaRPr lang="nl-NL" dirty="0"/>
          </a:p>
        </p:txBody>
      </p:sp>
      <p:sp>
        <p:nvSpPr>
          <p:cNvPr id="3" name="Tijdelijke aanduiding voor inhoud 2"/>
          <p:cNvSpPr>
            <a:spLocks noGrp="1"/>
          </p:cNvSpPr>
          <p:nvPr>
            <p:ph idx="1"/>
          </p:nvPr>
        </p:nvSpPr>
        <p:spPr/>
        <p:txBody>
          <a:bodyPr/>
          <a:lstStyle/>
          <a:p>
            <a:r>
              <a:rPr lang="nl-NL" dirty="0" smtClean="0"/>
              <a:t>Herhaling van vanzelfsprekendheid als onderbouwing voor je mening</a:t>
            </a:r>
          </a:p>
          <a:p>
            <a:endParaRPr lang="nl-NL" dirty="0"/>
          </a:p>
          <a:p>
            <a:r>
              <a:rPr lang="nl-NL" dirty="0" smtClean="0"/>
              <a:t>Voorbeeld: Jan is de beste keuze als voorzitter. Daarom denk ik dat we hem moeten kiezen</a:t>
            </a:r>
            <a:endParaRPr lang="nl-NL" dirty="0"/>
          </a:p>
        </p:txBody>
      </p:sp>
    </p:spTree>
    <p:extLst>
      <p:ext uri="{BB962C8B-B14F-4D97-AF65-F5344CB8AC3E}">
        <p14:creationId xmlns:p14="http://schemas.microsoft.com/office/powerpoint/2010/main" val="2533088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Persoonlijk of hatelijk worden</a:t>
            </a:r>
            <a:endParaRPr lang="nl-NL" dirty="0"/>
          </a:p>
        </p:txBody>
      </p:sp>
      <p:sp>
        <p:nvSpPr>
          <p:cNvPr id="3" name="Tijdelijke aanduiding voor inhoud 2"/>
          <p:cNvSpPr>
            <a:spLocks noGrp="1"/>
          </p:cNvSpPr>
          <p:nvPr>
            <p:ph idx="1"/>
          </p:nvPr>
        </p:nvSpPr>
        <p:spPr/>
        <p:txBody>
          <a:bodyPr/>
          <a:lstStyle/>
          <a:p>
            <a:r>
              <a:rPr lang="nl-NL" dirty="0" smtClean="0"/>
              <a:t>Voorbeeld: omdat Jan een enorme eikel is, moeten we hem niet als nieuwe voorzitter kiezen</a:t>
            </a:r>
            <a:endParaRPr lang="nl-NL" dirty="0"/>
          </a:p>
        </p:txBody>
      </p:sp>
    </p:spTree>
    <p:extLst>
      <p:ext uri="{BB962C8B-B14F-4D97-AF65-F5344CB8AC3E}">
        <p14:creationId xmlns:p14="http://schemas.microsoft.com/office/powerpoint/2010/main" val="3536438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p:txBody>
          <a:bodyPr/>
          <a:lstStyle/>
          <a:p>
            <a:r>
              <a:rPr lang="nl-NL" dirty="0" smtClean="0"/>
              <a:t>Kijk en luister naar het volgende filmpje en probeer antwoord te geven op de vraag:</a:t>
            </a:r>
          </a:p>
          <a:p>
            <a:r>
              <a:rPr lang="nl-NL" dirty="0" smtClean="0"/>
              <a:t>Welke argumenten worden gegeven voor het ontvangen van de Willemsorde?</a:t>
            </a:r>
            <a:endParaRPr lang="nl-NL" dirty="0"/>
          </a:p>
        </p:txBody>
      </p:sp>
    </p:spTree>
    <p:extLst>
      <p:ext uri="{BB962C8B-B14F-4D97-AF65-F5344CB8AC3E}">
        <p14:creationId xmlns:p14="http://schemas.microsoft.com/office/powerpoint/2010/main" val="3011655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Generaliseren</a:t>
            </a:r>
            <a:endParaRPr lang="nl-NL" dirty="0"/>
          </a:p>
        </p:txBody>
      </p:sp>
      <p:sp>
        <p:nvSpPr>
          <p:cNvPr id="3" name="Tijdelijke aanduiding voor inhoud 2"/>
          <p:cNvSpPr>
            <a:spLocks noGrp="1"/>
          </p:cNvSpPr>
          <p:nvPr>
            <p:ph idx="1"/>
          </p:nvPr>
        </p:nvSpPr>
        <p:spPr/>
        <p:txBody>
          <a:bodyPr/>
          <a:lstStyle/>
          <a:p>
            <a:r>
              <a:rPr lang="nl-NL" dirty="0" smtClean="0"/>
              <a:t>Een mening op basis van één gegeven</a:t>
            </a:r>
          </a:p>
          <a:p>
            <a:r>
              <a:rPr lang="nl-NL" dirty="0" smtClean="0"/>
              <a:t>Komt voort uit verkeerde houding, frustratie of luiheid van denken</a:t>
            </a:r>
          </a:p>
          <a:p>
            <a:endParaRPr lang="nl-NL" dirty="0"/>
          </a:p>
          <a:p>
            <a:r>
              <a:rPr lang="nl-NL" dirty="0" smtClean="0"/>
              <a:t>Voorbeeld: Jan kwam vorige week te laat voor de vergadering. Als we hem als nieuwe voorzitter kiezen, </a:t>
            </a:r>
            <a:r>
              <a:rPr lang="nl-NL" dirty="0" err="1" smtClean="0"/>
              <a:t>zul</a:t>
            </a:r>
            <a:r>
              <a:rPr lang="nl-NL" dirty="0" smtClean="0"/>
              <a:t> je zien dat elke vergadering te laat begint</a:t>
            </a:r>
            <a:endParaRPr lang="nl-NL" dirty="0"/>
          </a:p>
        </p:txBody>
      </p:sp>
    </p:spTree>
    <p:extLst>
      <p:ext uri="{BB962C8B-B14F-4D97-AF65-F5344CB8AC3E}">
        <p14:creationId xmlns:p14="http://schemas.microsoft.com/office/powerpoint/2010/main" val="1819324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5. Vals dilemma</a:t>
            </a:r>
            <a:endParaRPr lang="nl-NL" dirty="0"/>
          </a:p>
        </p:txBody>
      </p:sp>
      <p:sp>
        <p:nvSpPr>
          <p:cNvPr id="3" name="Tijdelijke aanduiding voor inhoud 2"/>
          <p:cNvSpPr>
            <a:spLocks noGrp="1"/>
          </p:cNvSpPr>
          <p:nvPr>
            <p:ph idx="1"/>
          </p:nvPr>
        </p:nvSpPr>
        <p:spPr/>
        <p:txBody>
          <a:bodyPr/>
          <a:lstStyle/>
          <a:p>
            <a:r>
              <a:rPr lang="nl-NL" dirty="0" smtClean="0"/>
              <a:t>Lastig vraagstuk</a:t>
            </a:r>
          </a:p>
          <a:p>
            <a:r>
              <a:rPr lang="nl-NL" dirty="0" smtClean="0"/>
              <a:t>Kiezen tussen twee kwaden</a:t>
            </a:r>
          </a:p>
          <a:p>
            <a:r>
              <a:rPr lang="nl-NL" dirty="0" smtClean="0"/>
              <a:t>Lijkt of er maar twee mogelijkheden zijn, terwijl er ook nog een andere mogelijkheid is</a:t>
            </a:r>
          </a:p>
          <a:p>
            <a:endParaRPr lang="nl-NL" dirty="0"/>
          </a:p>
          <a:p>
            <a:r>
              <a:rPr lang="nl-NL" dirty="0" smtClean="0"/>
              <a:t>Voorbeeld: we moeten Jan wel als voorzitter kiezen. Anders hebben we straks geen voorzitter</a:t>
            </a:r>
            <a:endParaRPr lang="nl-NL" dirty="0"/>
          </a:p>
        </p:txBody>
      </p:sp>
    </p:spTree>
    <p:extLst>
      <p:ext uri="{BB962C8B-B14F-4D97-AF65-F5344CB8AC3E}">
        <p14:creationId xmlns:p14="http://schemas.microsoft.com/office/powerpoint/2010/main" val="3441065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Filmpje</a:t>
            </a:r>
            <a:endParaRPr lang="nl-NL" dirty="0"/>
          </a:p>
        </p:txBody>
      </p:sp>
      <p:sp>
        <p:nvSpPr>
          <p:cNvPr id="3" name="Tijdelijke aanduiding voor inhoud 2"/>
          <p:cNvSpPr>
            <a:spLocks noGrp="1"/>
          </p:cNvSpPr>
          <p:nvPr>
            <p:ph idx="1"/>
          </p:nvPr>
        </p:nvSpPr>
        <p:spPr/>
        <p:txBody>
          <a:bodyPr/>
          <a:lstStyle/>
          <a:p>
            <a:r>
              <a:rPr lang="nl-NL" dirty="0">
                <a:hlinkClick r:id="rId2"/>
              </a:rPr>
              <a:t>https://www.youtube.com/watch?v=-</a:t>
            </a:r>
            <a:r>
              <a:rPr lang="nl-NL" dirty="0" smtClean="0">
                <a:hlinkClick r:id="rId2"/>
              </a:rPr>
              <a:t>h75EvT5adQ</a:t>
            </a:r>
            <a:endParaRPr lang="nl-NL" dirty="0" smtClean="0"/>
          </a:p>
          <a:p>
            <a:endParaRPr lang="nl-NL" dirty="0"/>
          </a:p>
        </p:txBody>
      </p:sp>
    </p:spTree>
    <p:extLst>
      <p:ext uri="{BB962C8B-B14F-4D97-AF65-F5344CB8AC3E}">
        <p14:creationId xmlns:p14="http://schemas.microsoft.com/office/powerpoint/2010/main" val="39717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Argumenten voor de Willemsorde</a:t>
            </a:r>
            <a:endParaRPr lang="nl-NL" dirty="0"/>
          </a:p>
        </p:txBody>
      </p:sp>
      <p:sp>
        <p:nvSpPr>
          <p:cNvPr id="3" name="Tijdelijke aanduiding voor inhoud 2"/>
          <p:cNvSpPr>
            <a:spLocks noGrp="1"/>
          </p:cNvSpPr>
          <p:nvPr>
            <p:ph idx="1"/>
          </p:nvPr>
        </p:nvSpPr>
        <p:spPr/>
        <p:txBody>
          <a:bodyPr/>
          <a:lstStyle/>
          <a:p>
            <a:r>
              <a:rPr lang="nl-NL" dirty="0" smtClean="0"/>
              <a:t>Eenheid</a:t>
            </a:r>
          </a:p>
          <a:p>
            <a:r>
              <a:rPr lang="nl-NL" dirty="0" smtClean="0"/>
              <a:t>Inzet</a:t>
            </a:r>
          </a:p>
          <a:p>
            <a:r>
              <a:rPr lang="nl-NL" dirty="0" smtClean="0"/>
              <a:t>Bereidheid om verder te gaan dan verwacht</a:t>
            </a:r>
          </a:p>
          <a:p>
            <a:r>
              <a:rPr lang="nl-NL" dirty="0" smtClean="0"/>
              <a:t>Alles gegeven</a:t>
            </a:r>
          </a:p>
          <a:p>
            <a:r>
              <a:rPr lang="nl-NL" dirty="0" smtClean="0"/>
              <a:t>Uitzonderlijk niveau</a:t>
            </a:r>
            <a:endParaRPr lang="nl-NL" dirty="0"/>
          </a:p>
        </p:txBody>
      </p:sp>
    </p:spTree>
    <p:extLst>
      <p:ext uri="{BB962C8B-B14F-4D97-AF65-F5344CB8AC3E}">
        <p14:creationId xmlns:p14="http://schemas.microsoft.com/office/powerpoint/2010/main" val="3156295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Soorten argumenten</a:t>
            </a:r>
            <a:endParaRPr lang="nl-NL" dirty="0"/>
          </a:p>
        </p:txBody>
      </p:sp>
      <p:sp>
        <p:nvSpPr>
          <p:cNvPr id="3" name="Tijdelijke aanduiding voor inhoud 2"/>
          <p:cNvSpPr>
            <a:spLocks noGrp="1"/>
          </p:cNvSpPr>
          <p:nvPr>
            <p:ph idx="1"/>
          </p:nvPr>
        </p:nvSpPr>
        <p:spPr/>
        <p:txBody>
          <a:bodyPr/>
          <a:lstStyle/>
          <a:p>
            <a:r>
              <a:rPr lang="nl-NL" dirty="0" smtClean="0"/>
              <a:t>De argumenten in dit filmpje zijn verstandelijke argumenten. Wat dit is en welke soorten er nog meer zijn, lees je op de volgende dia’s.</a:t>
            </a:r>
          </a:p>
          <a:p>
            <a:endParaRPr lang="nl-NL" dirty="0" smtClean="0"/>
          </a:p>
          <a:p>
            <a:endParaRPr lang="nl-NL" dirty="0"/>
          </a:p>
        </p:txBody>
      </p:sp>
    </p:spTree>
    <p:extLst>
      <p:ext uri="{BB962C8B-B14F-4D97-AF65-F5344CB8AC3E}">
        <p14:creationId xmlns:p14="http://schemas.microsoft.com/office/powerpoint/2010/main" val="1809183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Argumenten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1. Feitelijke argumenten</a:t>
            </a:r>
          </a:p>
          <a:p>
            <a:pPr marL="0" indent="0">
              <a:buNone/>
            </a:pPr>
            <a:r>
              <a:rPr lang="nl-NL" dirty="0" smtClean="0"/>
              <a:t>2. Verstandelijke argumenten</a:t>
            </a:r>
          </a:p>
          <a:p>
            <a:pPr marL="0" indent="0">
              <a:buNone/>
            </a:pPr>
            <a:r>
              <a:rPr lang="nl-NL" dirty="0" smtClean="0"/>
              <a:t>3. Persoonlijke argumenten</a:t>
            </a:r>
          </a:p>
          <a:p>
            <a:pPr marL="0" indent="0">
              <a:buNone/>
            </a:pPr>
            <a:r>
              <a:rPr lang="nl-NL" dirty="0" smtClean="0"/>
              <a:t>4. Oorzakelijke argumenten</a:t>
            </a:r>
          </a:p>
          <a:p>
            <a:pPr marL="0" indent="0">
              <a:buNone/>
            </a:pPr>
            <a:r>
              <a:rPr lang="nl-NL" dirty="0" smtClean="0"/>
              <a:t>5. Autoriteitsargumenten</a:t>
            </a:r>
          </a:p>
          <a:p>
            <a:pPr marL="0" indent="0">
              <a:buNone/>
            </a:pPr>
            <a:r>
              <a:rPr lang="nl-NL" dirty="0" smtClean="0"/>
              <a:t>6. Afwegingsargumenten</a:t>
            </a:r>
          </a:p>
          <a:p>
            <a:pPr marL="0" indent="0">
              <a:buNone/>
            </a:pPr>
            <a:r>
              <a:rPr lang="nl-NL" dirty="0" smtClean="0"/>
              <a:t>7. Emotionele argumenten</a:t>
            </a:r>
          </a:p>
          <a:p>
            <a:endParaRPr lang="nl-NL" dirty="0"/>
          </a:p>
        </p:txBody>
      </p:sp>
    </p:spTree>
    <p:extLst>
      <p:ext uri="{BB962C8B-B14F-4D97-AF65-F5344CB8AC3E}">
        <p14:creationId xmlns:p14="http://schemas.microsoft.com/office/powerpoint/2010/main" val="2304768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Feitelijke argumenten</a:t>
            </a:r>
            <a:endParaRPr lang="nl-NL" dirty="0"/>
          </a:p>
        </p:txBody>
      </p:sp>
      <p:sp>
        <p:nvSpPr>
          <p:cNvPr id="3" name="Tijdelijke aanduiding voor inhoud 2"/>
          <p:cNvSpPr>
            <a:spLocks noGrp="1"/>
          </p:cNvSpPr>
          <p:nvPr>
            <p:ph idx="1"/>
          </p:nvPr>
        </p:nvSpPr>
        <p:spPr/>
        <p:txBody>
          <a:bodyPr/>
          <a:lstStyle/>
          <a:p>
            <a:r>
              <a:rPr lang="nl-NL" dirty="0" smtClean="0"/>
              <a:t>Op grond van een feit</a:t>
            </a:r>
          </a:p>
          <a:p>
            <a:endParaRPr lang="nl-NL" dirty="0"/>
          </a:p>
          <a:p>
            <a:r>
              <a:rPr lang="nl-NL" dirty="0" smtClean="0"/>
              <a:t>Voorbeeld: </a:t>
            </a:r>
            <a:r>
              <a:rPr lang="nl-NL" dirty="0" err="1" smtClean="0"/>
              <a:t>laptops</a:t>
            </a:r>
            <a:r>
              <a:rPr lang="nl-NL" dirty="0" smtClean="0"/>
              <a:t> worden steeds goedkoper</a:t>
            </a:r>
            <a:endParaRPr lang="nl-NL" dirty="0"/>
          </a:p>
        </p:txBody>
      </p:sp>
    </p:spTree>
    <p:extLst>
      <p:ext uri="{BB962C8B-B14F-4D97-AF65-F5344CB8AC3E}">
        <p14:creationId xmlns:p14="http://schemas.microsoft.com/office/powerpoint/2010/main" val="258401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Verstandelijke argumenten</a:t>
            </a:r>
            <a:endParaRPr lang="nl-NL" dirty="0"/>
          </a:p>
        </p:txBody>
      </p:sp>
      <p:sp>
        <p:nvSpPr>
          <p:cNvPr id="3" name="Tijdelijke aanduiding voor inhoud 2"/>
          <p:cNvSpPr>
            <a:spLocks noGrp="1"/>
          </p:cNvSpPr>
          <p:nvPr>
            <p:ph idx="1"/>
          </p:nvPr>
        </p:nvSpPr>
        <p:spPr/>
        <p:txBody>
          <a:bodyPr>
            <a:normAutofit lnSpcReduction="10000"/>
          </a:bodyPr>
          <a:lstStyle/>
          <a:p>
            <a:r>
              <a:rPr lang="nl-NL" dirty="0"/>
              <a:t>O</a:t>
            </a:r>
            <a:r>
              <a:rPr lang="nl-NL" dirty="0" smtClean="0"/>
              <a:t>p basis van logica</a:t>
            </a:r>
          </a:p>
          <a:p>
            <a:r>
              <a:rPr lang="nl-NL" dirty="0" smtClean="0"/>
              <a:t>Schijnbaar objectief</a:t>
            </a:r>
          </a:p>
          <a:p>
            <a:r>
              <a:rPr lang="nl-NL" dirty="0" smtClean="0"/>
              <a:t>Algemene geldigheid</a:t>
            </a:r>
          </a:p>
          <a:p>
            <a:r>
              <a:rPr lang="nl-NL" dirty="0" smtClean="0"/>
              <a:t>Het is verstandig dus je moet het wel doen</a:t>
            </a:r>
          </a:p>
          <a:p>
            <a:endParaRPr lang="nl-NL" dirty="0"/>
          </a:p>
          <a:p>
            <a:r>
              <a:rPr lang="nl-NL" dirty="0" smtClean="0"/>
              <a:t>Voorbeeld: omdat er na een uur voetballen nog steeds geen goal was gemaakt, bracht de trainer een extra spits in om een doorbraak te </a:t>
            </a:r>
            <a:r>
              <a:rPr lang="nl-NL" dirty="0" smtClean="0"/>
              <a:t>forceren</a:t>
            </a:r>
          </a:p>
          <a:p>
            <a:r>
              <a:rPr lang="nl-NL" dirty="0" smtClean="0"/>
              <a:t>Of: omdat je alles hebt gegeven voor het vaderland, ontvangt deze militair de Willemsorde</a:t>
            </a:r>
            <a:endParaRPr lang="nl-NL" dirty="0"/>
          </a:p>
        </p:txBody>
      </p:sp>
    </p:spTree>
    <p:extLst>
      <p:ext uri="{BB962C8B-B14F-4D97-AF65-F5344CB8AC3E}">
        <p14:creationId xmlns:p14="http://schemas.microsoft.com/office/powerpoint/2010/main" val="1605575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Persoonlijk argument</a:t>
            </a:r>
            <a:endParaRPr lang="nl-NL" dirty="0"/>
          </a:p>
        </p:txBody>
      </p:sp>
      <p:sp>
        <p:nvSpPr>
          <p:cNvPr id="3" name="Tijdelijke aanduiding voor inhoud 2"/>
          <p:cNvSpPr>
            <a:spLocks noGrp="1"/>
          </p:cNvSpPr>
          <p:nvPr>
            <p:ph idx="1"/>
          </p:nvPr>
        </p:nvSpPr>
        <p:spPr/>
        <p:txBody>
          <a:bodyPr/>
          <a:lstStyle/>
          <a:p>
            <a:r>
              <a:rPr lang="nl-NL" dirty="0" smtClean="0"/>
              <a:t>Persoonlijke reden</a:t>
            </a:r>
          </a:p>
          <a:p>
            <a:r>
              <a:rPr lang="nl-NL" dirty="0" smtClean="0"/>
              <a:t>Vrijheid van  keuze en daardoor persoonlijk</a:t>
            </a:r>
          </a:p>
          <a:p>
            <a:endParaRPr lang="nl-NL" dirty="0"/>
          </a:p>
          <a:p>
            <a:r>
              <a:rPr lang="nl-NL" dirty="0" smtClean="0"/>
              <a:t>Voorbeeld: omdat ik Piet niet mag, ga ik zaterdag niet naar zijn feestje toe.</a:t>
            </a:r>
            <a:endParaRPr lang="nl-NL" dirty="0"/>
          </a:p>
        </p:txBody>
      </p:sp>
    </p:spTree>
    <p:extLst>
      <p:ext uri="{BB962C8B-B14F-4D97-AF65-F5344CB8AC3E}">
        <p14:creationId xmlns:p14="http://schemas.microsoft.com/office/powerpoint/2010/main" val="263322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iepte">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TM04033923[[fn=Diepte]]</Template>
  <TotalTime>178</TotalTime>
  <Words>643</Words>
  <Application>Microsoft Office PowerPoint</Application>
  <PresentationFormat>Breedbeeld</PresentationFormat>
  <Paragraphs>96</Paragraphs>
  <Slides>21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21</vt:i4>
      </vt:variant>
    </vt:vector>
  </HeadingPairs>
  <TitlesOfParts>
    <vt:vector size="24" baseType="lpstr">
      <vt:lpstr>Arial</vt:lpstr>
      <vt:lpstr>Corbel</vt:lpstr>
      <vt:lpstr>Diepte</vt:lpstr>
      <vt:lpstr>Argumenten en drogredenen</vt:lpstr>
      <vt:lpstr>Opdracht</vt:lpstr>
      <vt:lpstr>Filmpje</vt:lpstr>
      <vt:lpstr>Argumenten voor de Willemsorde</vt:lpstr>
      <vt:lpstr>Soorten argumenten</vt:lpstr>
      <vt:lpstr>Argumenten</vt:lpstr>
      <vt:lpstr>1. Feitelijke argumenten</vt:lpstr>
      <vt:lpstr>2. Verstandelijke argumenten</vt:lpstr>
      <vt:lpstr>3. Persoonlijk argument</vt:lpstr>
      <vt:lpstr>4. Oorzakelijk argument</vt:lpstr>
      <vt:lpstr>5. Autoriteitsargument</vt:lpstr>
      <vt:lpstr>6. Afwegingsargument</vt:lpstr>
      <vt:lpstr>7. Emotioneel argument</vt:lpstr>
      <vt:lpstr>Welke argumenten ga ik gebruiken</vt:lpstr>
      <vt:lpstr>Drogredenen</vt:lpstr>
      <vt:lpstr>Vijf drogredenen (ondeugdelijke argumenten)</vt:lpstr>
      <vt:lpstr>1. Vanzelfsprekendheid</vt:lpstr>
      <vt:lpstr>2. Cirkelredenering</vt:lpstr>
      <vt:lpstr>Persoonlijk of hatelijk worden</vt:lpstr>
      <vt:lpstr>Generaliseren</vt:lpstr>
      <vt:lpstr>5. Vals dilemma</vt:lpstr>
    </vt:vector>
  </TitlesOfParts>
  <Company>Kien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betoog</dc:title>
  <dc:creator>Marjon Damme</dc:creator>
  <cp:lastModifiedBy>Marjon ten Hulscher (student)</cp:lastModifiedBy>
  <cp:revision>10</cp:revision>
  <dcterms:created xsi:type="dcterms:W3CDTF">2016-03-17T10:50:01Z</dcterms:created>
  <dcterms:modified xsi:type="dcterms:W3CDTF">2018-05-23T12:16:16Z</dcterms:modified>
</cp:coreProperties>
</file>